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79" r:id="rId13"/>
    <p:sldId id="280" r:id="rId14"/>
    <p:sldId id="282" r:id="rId15"/>
    <p:sldId id="281" r:id="rId16"/>
    <p:sldId id="283" r:id="rId17"/>
    <p:sldId id="296" r:id="rId18"/>
    <p:sldId id="297" r:id="rId19"/>
    <p:sldId id="267" r:id="rId20"/>
    <p:sldId id="268" r:id="rId21"/>
    <p:sldId id="269" r:id="rId22"/>
    <p:sldId id="270" r:id="rId23"/>
    <p:sldId id="271" r:id="rId24"/>
    <p:sldId id="287" r:id="rId25"/>
    <p:sldId id="275" r:id="rId26"/>
    <p:sldId id="291" r:id="rId27"/>
    <p:sldId id="292" r:id="rId28"/>
    <p:sldId id="294" r:id="rId29"/>
    <p:sldId id="298" r:id="rId30"/>
    <p:sldId id="293" r:id="rId31"/>
    <p:sldId id="299" r:id="rId32"/>
    <p:sldId id="286" r:id="rId33"/>
    <p:sldId id="289" r:id="rId34"/>
    <p:sldId id="290" r:id="rId35"/>
    <p:sldId id="295" r:id="rId36"/>
    <p:sldId id="300" r:id="rId37"/>
    <p:sldId id="27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  <a:srgbClr val="000000"/>
    <a:srgbClr val="FFF3CC"/>
    <a:srgbClr val="D0E1E4"/>
    <a:srgbClr val="F3F3F3"/>
    <a:srgbClr val="0432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0"/>
    <p:restoredTop sz="92479"/>
  </p:normalViewPr>
  <p:slideViewPr>
    <p:cSldViewPr snapToGrid="0" snapToObjects="1">
      <p:cViewPr varScale="1">
        <p:scale>
          <a:sx n="122" d="100"/>
          <a:sy n="122" d="100"/>
        </p:scale>
        <p:origin x="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dhartidhami/beam-search-in-seq2seq-model-7606d55b21a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638800"/>
            <a:ext cx="46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slides are taken from </a:t>
            </a:r>
            <a:r>
              <a:rPr lang="en-US" dirty="0" err="1"/>
              <a:t>Fei-Fei</a:t>
            </a:r>
            <a:r>
              <a:rPr lang="en-US" dirty="0"/>
              <a:t> Li @Stanford</a:t>
            </a:r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59527" y="3053318"/>
                <a:ext cx="64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27" y="3053318"/>
                <a:ext cx="64876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0939" y="2790075"/>
                <a:ext cx="651781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39" y="2790075"/>
                <a:ext cx="651781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229" y="3843026"/>
                <a:ext cx="64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9" y="3843026"/>
                <a:ext cx="6439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9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5382" y="4599711"/>
            <a:ext cx="234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Summing up the gradients to update 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7782" y="263246"/>
            <a:ext cx="234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Summing up the loss as the total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55407" y="3565542"/>
            <a:ext cx="1330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One </a:t>
            </a:r>
            <a:r>
              <a:rPr lang="en-US" dirty="0">
                <a:solidFill>
                  <a:srgbClr val="FF0000"/>
                </a:solidFill>
              </a:rPr>
              <a:t>W is used at all time steps</a:t>
            </a:r>
          </a:p>
        </p:txBody>
      </p:sp>
    </p:spTree>
    <p:extLst>
      <p:ext uri="{BB962C8B-B14F-4D97-AF65-F5344CB8AC3E}">
        <p14:creationId xmlns:p14="http://schemas.microsoft.com/office/powerpoint/2010/main" val="14508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4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954ECE-9793-0743-8467-BFEC2377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character-level Language Model – training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F28B86-8FC3-E443-A670-75F4BE784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15522" cy="4525963"/>
              </a:xfrm>
            </p:spPr>
            <p:txBody>
              <a:bodyPr/>
              <a:lstStyle/>
              <a:p>
                <a:r>
                  <a:rPr lang="en-US" dirty="0"/>
                  <a:t>Vocabulary: [‘h’, ‘e’, ‘l’, ‘o’]</a:t>
                </a:r>
              </a:p>
              <a:p>
                <a:r>
                  <a:rPr lang="en-US" dirty="0"/>
                  <a:t>Training sequence: “hello”</a:t>
                </a:r>
              </a:p>
              <a:p>
                <a:r>
                  <a:rPr lang="en-US" dirty="0"/>
                  <a:t>At training-time, even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incorrect, the 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used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F28B86-8FC3-E443-A670-75F4BE784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15522" cy="4525963"/>
              </a:xfrm>
              <a:blipFill>
                <a:blip r:embed="rId2"/>
                <a:stretch>
                  <a:fillRect l="-3529" t="-1401" r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8DEB-F4EF-F94D-A5D4-751B122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BB689-2685-AA44-BB72-F6C9996A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B73B84-169B-4742-B88D-B6C217D7EBA2}"/>
              </a:ext>
            </a:extLst>
          </p:cNvPr>
          <p:cNvGrpSpPr/>
          <p:nvPr/>
        </p:nvGrpSpPr>
        <p:grpSpPr>
          <a:xfrm>
            <a:off x="4772722" y="1647825"/>
            <a:ext cx="4109660" cy="4835448"/>
            <a:chOff x="4772722" y="1647825"/>
            <a:chExt cx="4109660" cy="483544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29BE88-4674-5242-BF33-317DA189BBDE}"/>
                </a:ext>
              </a:extLst>
            </p:cNvPr>
            <p:cNvGrpSpPr/>
            <p:nvPr/>
          </p:nvGrpSpPr>
          <p:grpSpPr>
            <a:xfrm>
              <a:off x="4772722" y="1647825"/>
              <a:ext cx="4109660" cy="4835448"/>
              <a:chOff x="4772722" y="1647825"/>
              <a:chExt cx="4109660" cy="483544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7872C5-4EEC-534A-AB0A-824E2D25CBB2}"/>
                  </a:ext>
                </a:extLst>
              </p:cNvPr>
              <p:cNvGrpSpPr/>
              <p:nvPr/>
            </p:nvGrpSpPr>
            <p:grpSpPr>
              <a:xfrm>
                <a:off x="4772722" y="1647825"/>
                <a:ext cx="4109660" cy="4835448"/>
                <a:chOff x="4772722" y="1647825"/>
                <a:chExt cx="4109660" cy="4835448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89EF069-141A-1747-BA03-9A7847218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2722" y="1647825"/>
                  <a:ext cx="4109660" cy="4835448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9A486E-DA82-FF43-B0CE-C7D5CF130C2C}"/>
                    </a:ext>
                  </a:extLst>
                </p:cNvPr>
                <p:cNvSpPr/>
                <p:nvPr/>
              </p:nvSpPr>
              <p:spPr>
                <a:xfrm>
                  <a:off x="4930588" y="2196353"/>
                  <a:ext cx="788894" cy="313765"/>
                </a:xfrm>
                <a:prstGeom prst="rect">
                  <a:avLst/>
                </a:prstGeom>
                <a:solidFill>
                  <a:srgbClr val="F3F3F3"/>
                </a:solidFill>
                <a:ln>
                  <a:solidFill>
                    <a:srgbClr val="F3F3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6D63BAA-843B-1441-BDBB-E5D4815F1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719" y="2093496"/>
                <a:ext cx="272965" cy="20571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B91312B-1392-354D-8321-157763E88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8332" y="2093496"/>
                <a:ext cx="272965" cy="20571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636B1-C9AB-594C-882A-7E681D089083}"/>
                </a:ext>
              </a:extLst>
            </p:cNvPr>
            <p:cNvSpPr txBox="1"/>
            <p:nvPr/>
          </p:nvSpPr>
          <p:spPr>
            <a:xfrm>
              <a:off x="7165496" y="2167224"/>
              <a:ext cx="4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right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29C5A8-252C-5242-A3D1-9FC6DCE1884E}"/>
                </a:ext>
              </a:extLst>
            </p:cNvPr>
            <p:cNvSpPr txBox="1"/>
            <p:nvPr/>
          </p:nvSpPr>
          <p:spPr>
            <a:xfrm>
              <a:off x="5644484" y="2163142"/>
              <a:ext cx="5797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wrong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2A33A-EEB1-4648-BBAF-DC3A901F9B03}"/>
                </a:ext>
              </a:extLst>
            </p:cNvPr>
            <p:cNvSpPr txBox="1"/>
            <p:nvPr/>
          </p:nvSpPr>
          <p:spPr>
            <a:xfrm>
              <a:off x="6388559" y="2171307"/>
              <a:ext cx="5797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wrong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B0813F-C4B5-6D4F-B53F-DFE07EB44A61}"/>
                </a:ext>
              </a:extLst>
            </p:cNvPr>
            <p:cNvSpPr txBox="1"/>
            <p:nvPr/>
          </p:nvSpPr>
          <p:spPr>
            <a:xfrm>
              <a:off x="7901404" y="2171307"/>
              <a:ext cx="4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8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954ECE-9793-0743-8467-BFEC2377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character-level Language Model – test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F28B86-8FC3-E443-A670-75F4BE784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15522" cy="4525963"/>
              </a:xfrm>
            </p:spPr>
            <p:txBody>
              <a:bodyPr/>
              <a:lstStyle/>
              <a:p>
                <a:r>
                  <a:rPr lang="en-US" dirty="0"/>
                  <a:t>Vocabulary: [‘h’, ‘e’, ‘l’, ‘o’]</a:t>
                </a:r>
              </a:p>
              <a:p>
                <a:r>
                  <a:rPr lang="en-US" dirty="0"/>
                  <a:t>At test-time, </a:t>
                </a:r>
                <a:r>
                  <a:rPr lang="en-US" dirty="0">
                    <a:solidFill>
                      <a:srgbClr val="FF0000"/>
                    </a:solidFill>
                  </a:rPr>
                  <a:t>sample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used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given ‘h’ and ‘e’, the network predicts ‘o’ (incorrect), which is used as the next input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2F28B86-8FC3-E443-A670-75F4BE784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15522" cy="4525963"/>
              </a:xfrm>
              <a:blipFill>
                <a:blip r:embed="rId2"/>
                <a:stretch>
                  <a:fillRect l="-3529" t="-1401" r="-2059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8DEB-F4EF-F94D-A5D4-751B122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BB689-2685-AA44-BB72-F6C9996A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8C98B6-7DA4-F54E-9D56-6FFFD2E31746}"/>
              </a:ext>
            </a:extLst>
          </p:cNvPr>
          <p:cNvGrpSpPr/>
          <p:nvPr/>
        </p:nvGrpSpPr>
        <p:grpSpPr>
          <a:xfrm>
            <a:off x="4772722" y="1647825"/>
            <a:ext cx="4109660" cy="4835448"/>
            <a:chOff x="4772722" y="1647825"/>
            <a:chExt cx="4109660" cy="4835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9EF069-141A-1747-BA03-9A784721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722" y="1647825"/>
              <a:ext cx="4109660" cy="483544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A486E-DA82-FF43-B0CE-C7D5CF130C2C}"/>
                </a:ext>
              </a:extLst>
            </p:cNvPr>
            <p:cNvSpPr/>
            <p:nvPr/>
          </p:nvSpPr>
          <p:spPr>
            <a:xfrm>
              <a:off x="4930588" y="2196353"/>
              <a:ext cx="788894" cy="313765"/>
            </a:xfrm>
            <a:prstGeom prst="rect">
              <a:avLst/>
            </a:prstGeom>
            <a:solidFill>
              <a:srgbClr val="F3F3F3"/>
            </a:solidFill>
            <a:ln>
              <a:solidFill>
                <a:srgbClr val="F3F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91312B-1392-354D-8321-157763E88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332" y="2093496"/>
              <a:ext cx="272965" cy="2057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636B1-C9AB-594C-882A-7E681D089083}"/>
                </a:ext>
              </a:extLst>
            </p:cNvPr>
            <p:cNvSpPr txBox="1"/>
            <p:nvPr/>
          </p:nvSpPr>
          <p:spPr>
            <a:xfrm>
              <a:off x="7165496" y="2167224"/>
              <a:ext cx="4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right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29C5A8-252C-5242-A3D1-9FC6DCE1884E}"/>
                </a:ext>
              </a:extLst>
            </p:cNvPr>
            <p:cNvSpPr txBox="1"/>
            <p:nvPr/>
          </p:nvSpPr>
          <p:spPr>
            <a:xfrm>
              <a:off x="5751164" y="2163142"/>
              <a:ext cx="4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right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2A33A-EEB1-4648-BBAF-DC3A901F9B03}"/>
                </a:ext>
              </a:extLst>
            </p:cNvPr>
            <p:cNvSpPr txBox="1"/>
            <p:nvPr/>
          </p:nvSpPr>
          <p:spPr>
            <a:xfrm>
              <a:off x="6388559" y="2171307"/>
              <a:ext cx="5797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wrong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B0813F-C4B5-6D4F-B53F-DFE07EB44A61}"/>
                </a:ext>
              </a:extLst>
            </p:cNvPr>
            <p:cNvSpPr txBox="1"/>
            <p:nvPr/>
          </p:nvSpPr>
          <p:spPr>
            <a:xfrm>
              <a:off x="7901404" y="2171307"/>
              <a:ext cx="4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right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784407-AF98-3545-B1A0-FD368E27F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616" y="6107336"/>
              <a:ext cx="146228" cy="110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7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pattern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output depends on the neighboring (e.g., previous or next) outputs</a:t>
            </a:r>
          </a:p>
          <a:p>
            <a:pPr lvl="1"/>
            <a:r>
              <a:rPr lang="en-US" dirty="0"/>
              <a:t>Stock market: today’s price is dependent on yesterday’s price</a:t>
            </a:r>
          </a:p>
          <a:p>
            <a:pPr lvl="1"/>
            <a:r>
              <a:rPr lang="en-US" dirty="0"/>
              <a:t>Grammar parser: the POS (Part-of-Speech) of a word depends on the POS of its neighboring words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16AAD7-B203-AA4B-959F-C5B72BEFF914}"/>
                  </a:ext>
                </a:extLst>
              </p:cNvPr>
              <p:cNvSpPr txBox="1"/>
              <p:nvPr/>
            </p:nvSpPr>
            <p:spPr>
              <a:xfrm>
                <a:off x="2992582" y="4001984"/>
                <a:ext cx="4892634" cy="13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we ignore tanh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16AAD7-B203-AA4B-959F-C5B72BEF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82" y="4001984"/>
                <a:ext cx="4892634" cy="1314271"/>
              </a:xfrm>
              <a:prstGeom prst="rect">
                <a:avLst/>
              </a:prstGeom>
              <a:blipFill>
                <a:blip r:embed="rId3"/>
                <a:stretch>
                  <a:fillRect l="-129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6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0438" y="4211779"/>
                <a:ext cx="3117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Maintain </a:t>
                </a:r>
                <a:r>
                  <a:rPr lang="en-US" dirty="0">
                    <a:solidFill>
                      <a:srgbClr val="FF0000"/>
                    </a:solidFill>
                  </a:rPr>
                  <a:t>one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every time step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8" y="4211779"/>
                <a:ext cx="3117272" cy="646331"/>
              </a:xfrm>
              <a:prstGeom prst="rect">
                <a:avLst/>
              </a:prstGeom>
              <a:blipFill>
                <a:blip r:embed="rId3"/>
                <a:stretch>
                  <a:fillRect l="-1626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4198" y="2438462"/>
                <a:ext cx="22121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2000" dirty="0">
                    <a:solidFill>
                      <a:schemeClr val="tx1"/>
                    </a:solidFill>
                  </a:rPr>
                  <a:t>Vanilla RNN: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" y="2438462"/>
                <a:ext cx="2212144" cy="707886"/>
              </a:xfrm>
              <a:prstGeom prst="rect">
                <a:avLst/>
              </a:prstGeom>
              <a:blipFill>
                <a:blip r:embed="rId4"/>
                <a:stretch>
                  <a:fillRect l="-2286" t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562909" y="346364"/>
                <a:ext cx="2581091" cy="2084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LSTM: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𝑜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𝑜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𝑔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𝑔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09" y="346364"/>
                <a:ext cx="2581091" cy="2084545"/>
              </a:xfrm>
              <a:prstGeom prst="rect">
                <a:avLst/>
              </a:prstGeom>
              <a:blipFill>
                <a:blip r:embed="rId5"/>
                <a:stretch>
                  <a:fillRect l="-2451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1CE2F15-0C75-E547-A521-8A271BE99861}"/>
              </a:ext>
            </a:extLst>
          </p:cNvPr>
          <p:cNvSpPr/>
          <p:nvPr/>
        </p:nvSpPr>
        <p:spPr>
          <a:xfrm>
            <a:off x="4866468" y="4752111"/>
            <a:ext cx="4277532" cy="1493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49087" y="4752111"/>
                <a:ext cx="38377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Maintain </a:t>
                </a:r>
                <a:r>
                  <a:rPr lang="en-US" dirty="0">
                    <a:solidFill>
                      <a:srgbClr val="FF0000"/>
                    </a:solidFill>
                  </a:rPr>
                  <a:t>one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one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every time step: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represents short-term state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represents long-term state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87" y="4752111"/>
                <a:ext cx="3837713" cy="1200329"/>
              </a:xfrm>
              <a:prstGeom prst="rect">
                <a:avLst/>
              </a:prstGeom>
              <a:blipFill>
                <a:blip r:embed="rId6"/>
                <a:stretch>
                  <a:fillRect l="-1320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7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19838EF-3851-EF41-A069-F700F12CCCCB}"/>
              </a:ext>
            </a:extLst>
          </p:cNvPr>
          <p:cNvGrpSpPr/>
          <p:nvPr/>
        </p:nvGrpSpPr>
        <p:grpSpPr>
          <a:xfrm>
            <a:off x="0" y="609542"/>
            <a:ext cx="9144000" cy="5705491"/>
            <a:chOff x="0" y="609542"/>
            <a:chExt cx="9144000" cy="57054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D96327-11A8-4649-BEA8-5A030D0EF12E}"/>
                </a:ext>
              </a:extLst>
            </p:cNvPr>
            <p:cNvGrpSpPr/>
            <p:nvPr/>
          </p:nvGrpSpPr>
          <p:grpSpPr>
            <a:xfrm>
              <a:off x="0" y="609542"/>
              <a:ext cx="9144000" cy="5705491"/>
              <a:chOff x="0" y="609542"/>
              <a:chExt cx="9144000" cy="57054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71533"/>
                <a:ext cx="9144000" cy="51435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4EC369AE-5407-644C-85AA-BE28B77EE435}"/>
                      </a:ext>
                    </a:extLst>
                  </p:cNvPr>
                  <p:cNvSpPr/>
                  <p:nvPr/>
                </p:nvSpPr>
                <p:spPr>
                  <a:xfrm>
                    <a:off x="1911927" y="3491346"/>
                    <a:ext cx="277091" cy="491837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4EC369AE-5407-644C-85AA-BE28B77EE4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1927" y="3491346"/>
                    <a:ext cx="277091" cy="49183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04FDE86-0601-C149-B76E-38B2BBA5EF36}"/>
                      </a:ext>
                    </a:extLst>
                  </p:cNvPr>
                  <p:cNvSpPr/>
                  <p:nvPr/>
                </p:nvSpPr>
                <p:spPr>
                  <a:xfrm>
                    <a:off x="1911927" y="2911761"/>
                    <a:ext cx="277091" cy="491837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04FDE86-0601-C149-B76E-38B2BBA5EF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1927" y="2911761"/>
                    <a:ext cx="277091" cy="491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04ECD08-0503-884F-B6D5-86438993A206}"/>
                      </a:ext>
                    </a:extLst>
                  </p:cNvPr>
                  <p:cNvSpPr txBox="1"/>
                  <p:nvPr/>
                </p:nvSpPr>
                <p:spPr>
                  <a:xfrm>
                    <a:off x="1866826" y="2259248"/>
                    <a:ext cx="1319717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B050"/>
                        </a:solidFill>
                      </a:rPr>
                      <a:t>Vector from previous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a14:m>
                    <a:endParaRPr 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04ECD08-0503-884F-B6D5-86438993A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6826" y="2259248"/>
                    <a:ext cx="1319717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57" t="-3846" r="-476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5A9935E-7559-2E49-B7AC-C835159033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66826" y="4052250"/>
                    <a:ext cx="1319717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Vector from current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endParaRPr 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5A9935E-7559-2E49-B7AC-C835159033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6826" y="4052250"/>
                    <a:ext cx="1319717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57" t="-3846" r="-476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4E34F2-A585-0F46-A14C-A4B114026421}"/>
                  </a:ext>
                </a:extLst>
              </p:cNvPr>
              <p:cNvSpPr/>
              <p:nvPr/>
            </p:nvSpPr>
            <p:spPr>
              <a:xfrm>
                <a:off x="73891" y="1171533"/>
                <a:ext cx="4710545" cy="860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102EE1A-4D1F-D943-87F2-83B9E2F51690}"/>
                      </a:ext>
                    </a:extLst>
                  </p:cNvPr>
                  <p:cNvSpPr/>
                  <p:nvPr/>
                </p:nvSpPr>
                <p:spPr>
                  <a:xfrm>
                    <a:off x="392545" y="609542"/>
                    <a:ext cx="2521527" cy="16083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𝑜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𝑜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102EE1A-4D1F-D943-87F2-83B9E2F516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545" y="609542"/>
                    <a:ext cx="2521527" cy="16083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2B0909-C87A-E349-9B2B-857B565D5D22}"/>
                </a:ext>
              </a:extLst>
            </p:cNvPr>
            <p:cNvSpPr/>
            <p:nvPr/>
          </p:nvSpPr>
          <p:spPr>
            <a:xfrm>
              <a:off x="4572000" y="1456267"/>
              <a:ext cx="4289778" cy="1230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7793D-897A-DA41-9E4F-2BBD631A40C1}"/>
                  </a:ext>
                </a:extLst>
              </p:cNvPr>
              <p:cNvSpPr txBox="1"/>
              <p:nvPr/>
            </p:nvSpPr>
            <p:spPr>
              <a:xfrm>
                <a:off x="4703736" y="743197"/>
                <a:ext cx="3983064" cy="17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combining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forget gate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input gate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output gate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7793D-897A-DA41-9E4F-2BBD631A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736" y="743197"/>
                <a:ext cx="3983064" cy="1717137"/>
              </a:xfrm>
              <a:prstGeom prst="rect">
                <a:avLst/>
              </a:prstGeom>
              <a:blipFill>
                <a:blip r:embed="rId8"/>
                <a:stretch>
                  <a:fillRect l="-952" t="-2206" r="-2222"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7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43F6-F666-FB47-8936-FCC734D6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E85C8-52A5-AE4D-AE59-27024E9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C053E-7DF5-3D4B-9A3E-48A3CBFC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0" y="3034174"/>
            <a:ext cx="5589443" cy="3322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E270C-1712-8848-A40A-0FE1A608C4C3}"/>
                  </a:ext>
                </a:extLst>
              </p:cNvPr>
              <p:cNvSpPr txBox="1"/>
              <p:nvPr/>
            </p:nvSpPr>
            <p:spPr>
              <a:xfrm>
                <a:off x="4880718" y="298753"/>
                <a:ext cx="3983064" cy="228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Long term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Go through a </a:t>
                </a:r>
                <a:r>
                  <a:rPr lang="en-US" sz="2000" i="1" dirty="0"/>
                  <a:t>forget gate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 to drop some memories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Add some memory through addition operation, which adds memories selected by an </a:t>
                </a:r>
                <a:r>
                  <a:rPr lang="en-US" sz="2000" i="1" dirty="0"/>
                  <a:t>input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E270C-1712-8848-A40A-0FE1A608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18" y="298753"/>
                <a:ext cx="3983064" cy="2289729"/>
              </a:xfrm>
              <a:prstGeom prst="rect">
                <a:avLst/>
              </a:prstGeom>
              <a:blipFill>
                <a:blip r:embed="rId3"/>
                <a:stretch>
                  <a:fillRect l="-1274" t="-1667" r="-1911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8A1EB-19F9-824E-B67C-DB979DCAE461}"/>
                  </a:ext>
                </a:extLst>
              </p:cNvPr>
              <p:cNvSpPr txBox="1"/>
              <p:nvPr/>
            </p:nvSpPr>
            <p:spPr>
              <a:xfrm>
                <a:off x="4880718" y="2605168"/>
                <a:ext cx="3983064" cy="196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Short term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Long term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squashed by a </a:t>
                </a:r>
                <a:r>
                  <a:rPr lang="en-US" sz="2000" i="1" dirty="0"/>
                  <a:t>tanh</a:t>
                </a:r>
                <a:r>
                  <a:rPr lang="en-US" sz="2000" dirty="0"/>
                  <a:t> function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Further filtered via an </a:t>
                </a:r>
                <a:r>
                  <a:rPr lang="en-US" sz="2000" i="1" dirty="0"/>
                  <a:t>output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8A1EB-19F9-824E-B67C-DB979DCAE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18" y="2605168"/>
                <a:ext cx="3983064" cy="1960473"/>
              </a:xfrm>
              <a:prstGeom prst="rect">
                <a:avLst/>
              </a:prstGeom>
              <a:blipFill>
                <a:blip r:embed="rId4"/>
                <a:stretch>
                  <a:fillRect l="-1274" t="-129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7B12D3-D949-184A-A623-E73FCD689603}"/>
                  </a:ext>
                </a:extLst>
              </p:cNvPr>
              <p:cNvSpPr txBox="1"/>
              <p:nvPr/>
            </p:nvSpPr>
            <p:spPr>
              <a:xfrm>
                <a:off x="314633" y="372493"/>
                <a:ext cx="3983064" cy="17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combining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forget gate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input gate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output gate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7B12D3-D949-184A-A623-E73FCD68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3" y="372493"/>
                <a:ext cx="3983064" cy="1717137"/>
              </a:xfrm>
              <a:prstGeom prst="rect">
                <a:avLst/>
              </a:prstGeom>
              <a:blipFill>
                <a:blip r:embed="rId5"/>
                <a:stretch>
                  <a:fillRect l="-1274" t="-1460" r="-2548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0931C5-AE5A-ED44-AA94-D56222F53D2B}"/>
                  </a:ext>
                </a:extLst>
              </p:cNvPr>
              <p:cNvSpPr/>
              <p:nvPr/>
            </p:nvSpPr>
            <p:spPr>
              <a:xfrm>
                <a:off x="5789462" y="4621396"/>
                <a:ext cx="3021981" cy="2010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0931C5-AE5A-ED44-AA94-D56222F53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62" y="4621396"/>
                <a:ext cx="3021981" cy="2010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9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2DBE-878D-2F42-B01E-B8070413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D10E7-98CB-FE4D-BA74-710212A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D3E66-66E7-064B-8721-867FC861F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1618329"/>
            <a:ext cx="5589443" cy="33221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AC8187-C948-0A4A-95EB-DBFC0D0EF5E9}"/>
              </a:ext>
            </a:extLst>
          </p:cNvPr>
          <p:cNvCxnSpPr>
            <a:cxnSpLocks/>
          </p:cNvCxnSpPr>
          <p:nvPr/>
        </p:nvCxnSpPr>
        <p:spPr>
          <a:xfrm flipH="1">
            <a:off x="3244645" y="2595720"/>
            <a:ext cx="1327357" cy="4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E184D7-FFA5-4A48-82DE-B65DBCECB1D0}"/>
              </a:ext>
            </a:extLst>
          </p:cNvPr>
          <p:cNvCxnSpPr>
            <a:cxnSpLocks/>
          </p:cNvCxnSpPr>
          <p:nvPr/>
        </p:nvCxnSpPr>
        <p:spPr>
          <a:xfrm flipH="1">
            <a:off x="1445343" y="2600640"/>
            <a:ext cx="1409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0FD623-3831-5949-A324-225770025140}"/>
              </a:ext>
            </a:extLst>
          </p:cNvPr>
          <p:cNvCxnSpPr>
            <a:cxnSpLocks/>
          </p:cNvCxnSpPr>
          <p:nvPr/>
        </p:nvCxnSpPr>
        <p:spPr>
          <a:xfrm flipH="1">
            <a:off x="634181" y="2590810"/>
            <a:ext cx="614518" cy="4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EA7AA6-EAD5-084C-B1F3-915BB915D708}"/>
                  </a:ext>
                </a:extLst>
              </p:cNvPr>
              <p:cNvSpPr/>
              <p:nvPr/>
            </p:nvSpPr>
            <p:spPr>
              <a:xfrm>
                <a:off x="6021658" y="2159763"/>
                <a:ext cx="2812430" cy="2881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Backprop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elementwise multiplication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, which depends partially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.  So backprop contains no direct matrix multiplication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>
                    <a:sym typeface="Wingdings" pitchFamily="2" charset="2"/>
                  </a:rPr>
                  <a:t> </a:t>
                </a:r>
                <a:r>
                  <a:rPr lang="en-US" b="1" dirty="0">
                    <a:solidFill>
                      <a:srgbClr val="FF0000"/>
                    </a:solidFill>
                    <a:sym typeface="Wingdings" pitchFamily="2" charset="2"/>
                  </a:rPr>
                  <a:t>Uninterrupted gradient flow: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→…→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EA7AA6-EAD5-084C-B1F3-915BB915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658" y="2159763"/>
                <a:ext cx="2812430" cy="2881879"/>
              </a:xfrm>
              <a:prstGeom prst="rect">
                <a:avLst/>
              </a:prstGeom>
              <a:blipFill>
                <a:blip r:embed="rId3"/>
                <a:stretch>
                  <a:fillRect l="-1794" t="-439" r="-1794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1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877F-8143-EA4A-B60A-F5EDB662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5A0D5-1802-924E-A3B8-1BC92971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14E42-A30D-E647-BEFE-78D85B44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CDB4F1A5-611E-D343-93D3-3ECCC6AF3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1788" y="1825213"/>
                <a:ext cx="2962940" cy="6455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CDB4F1A5-611E-D343-93D3-3ECCC6AF3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1788" y="1825213"/>
                <a:ext cx="2962940" cy="6455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F07DB25-E7BE-F54D-AC83-FE297C51D2D1}"/>
                  </a:ext>
                </a:extLst>
              </p:cNvPr>
              <p:cNvSpPr/>
              <p:nvPr/>
            </p:nvSpPr>
            <p:spPr>
              <a:xfrm>
                <a:off x="609600" y="1503246"/>
                <a:ext cx="914400" cy="1143000"/>
              </a:xfrm>
              <a:prstGeom prst="rect">
                <a:avLst/>
              </a:prstGeom>
              <a:solidFill>
                <a:srgbClr val="F3F3F3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F07DB25-E7BE-F54D-AC83-FE297C51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03246"/>
                <a:ext cx="9144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ACDC39D-CF53-5F4C-814E-CF94D6EE1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2126" y="4266365"/>
                <a:ext cx="3157866" cy="892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ACDC39D-CF53-5F4C-814E-CF94D6EE1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26" y="4266365"/>
                <a:ext cx="3157866" cy="892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ADBD9F4-0E09-C147-84AD-4500BE160022}"/>
                  </a:ext>
                </a:extLst>
              </p:cNvPr>
              <p:cNvSpPr/>
              <p:nvPr/>
            </p:nvSpPr>
            <p:spPr>
              <a:xfrm>
                <a:off x="1646113" y="2131214"/>
                <a:ext cx="352808" cy="50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ADBD9F4-0E09-C147-84AD-4500BE160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13" y="2131214"/>
                <a:ext cx="352808" cy="50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E0C23B-8379-2D44-9AE4-C996329C2CE6}"/>
                  </a:ext>
                </a:extLst>
              </p:cNvPr>
              <p:cNvSpPr/>
              <p:nvPr/>
            </p:nvSpPr>
            <p:spPr>
              <a:xfrm>
                <a:off x="1646113" y="1506473"/>
                <a:ext cx="352808" cy="5040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E0C23B-8379-2D44-9AE4-C996329C2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13" y="1506473"/>
                <a:ext cx="352808" cy="504000"/>
              </a:xfrm>
              <a:prstGeom prst="rect">
                <a:avLst/>
              </a:prstGeom>
              <a:blipFill>
                <a:blip r:embed="rId6"/>
                <a:stretch>
                  <a:fillRect l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67A8676-D78F-234A-8473-4F3A07984E97}"/>
              </a:ext>
            </a:extLst>
          </p:cNvPr>
          <p:cNvSpPr txBox="1"/>
          <p:nvPr/>
        </p:nvSpPr>
        <p:spPr>
          <a:xfrm flipH="1">
            <a:off x="609600" y="2673955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 x 2h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EABDAD-0562-1440-9478-11BA0EBF1FF5}"/>
              </a:ext>
            </a:extLst>
          </p:cNvPr>
          <p:cNvSpPr/>
          <p:nvPr/>
        </p:nvSpPr>
        <p:spPr>
          <a:xfrm>
            <a:off x="2951335" y="1503246"/>
            <a:ext cx="277091" cy="1143000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6E09426-03F6-A64A-9688-00A4054C6A36}"/>
              </a:ext>
            </a:extLst>
          </p:cNvPr>
          <p:cNvSpPr/>
          <p:nvPr/>
        </p:nvSpPr>
        <p:spPr>
          <a:xfrm>
            <a:off x="2889342" y="267954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2h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9AA5AB2-3BF5-2E41-8F01-48BFBE0D74E4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998921" y="2074746"/>
            <a:ext cx="95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39BAF54-D2AB-5048-8582-C2C7A265B485}"/>
              </a:ext>
            </a:extLst>
          </p:cNvPr>
          <p:cNvSpPr/>
          <p:nvPr/>
        </p:nvSpPr>
        <p:spPr>
          <a:xfrm>
            <a:off x="3329273" y="1507987"/>
            <a:ext cx="999126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25EC791-B1EA-AB48-A19A-2F5CC5A38E6F}"/>
              </a:ext>
            </a:extLst>
          </p:cNvPr>
          <p:cNvSpPr/>
          <p:nvPr/>
        </p:nvSpPr>
        <p:spPr>
          <a:xfrm>
            <a:off x="3327672" y="2147982"/>
            <a:ext cx="999126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3329D4A-4108-F14D-BB85-EA3E5A15016A}"/>
                  </a:ext>
                </a:extLst>
              </p:cNvPr>
              <p:cNvSpPr/>
              <p:nvPr/>
            </p:nvSpPr>
            <p:spPr>
              <a:xfrm>
                <a:off x="4986670" y="1507987"/>
                <a:ext cx="287079" cy="504000"/>
              </a:xfrm>
              <a:prstGeom prst="rect">
                <a:avLst/>
              </a:prstGeom>
              <a:solidFill>
                <a:srgbClr val="D0E1E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3329D4A-4108-F14D-BB85-EA3E5A150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0" y="1507987"/>
                <a:ext cx="287079" cy="50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DDD61A-8D45-6B41-8EB4-B40C8183F80A}"/>
                  </a:ext>
                </a:extLst>
              </p:cNvPr>
              <p:cNvSpPr/>
              <p:nvPr/>
            </p:nvSpPr>
            <p:spPr>
              <a:xfrm>
                <a:off x="4986670" y="2147982"/>
                <a:ext cx="287079" cy="504000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DDD61A-8D45-6B41-8EB4-B40C8183F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0" y="2147982"/>
                <a:ext cx="287079" cy="50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A657DD-D91C-A142-B6F3-F66426C39A0A}"/>
              </a:ext>
            </a:extLst>
          </p:cNvPr>
          <p:cNvCxnSpPr>
            <a:cxnSpLocks/>
            <a:stCxn id="89" idx="3"/>
            <a:endCxn id="91" idx="1"/>
          </p:cNvCxnSpPr>
          <p:nvPr/>
        </p:nvCxnSpPr>
        <p:spPr>
          <a:xfrm>
            <a:off x="4328399" y="1759987"/>
            <a:ext cx="658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B522B7-681C-F54A-BF93-E4752C0F74FF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4326798" y="2399982"/>
            <a:ext cx="65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D979ADF-F72E-064B-B1F7-13FADA5A3396}"/>
                  </a:ext>
                </a:extLst>
              </p:cNvPr>
              <p:cNvSpPr/>
              <p:nvPr/>
            </p:nvSpPr>
            <p:spPr>
              <a:xfrm>
                <a:off x="511661" y="2990433"/>
                <a:ext cx="2521527" cy="835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D979ADF-F72E-064B-B1F7-13FADA5A3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1" y="2990433"/>
                <a:ext cx="2521527" cy="835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EAF662A-DD19-334C-9599-22E75D46F407}"/>
                  </a:ext>
                </a:extLst>
              </p:cNvPr>
              <p:cNvSpPr/>
              <p:nvPr/>
            </p:nvSpPr>
            <p:spPr>
              <a:xfrm>
                <a:off x="609600" y="4141152"/>
                <a:ext cx="914400" cy="1143000"/>
              </a:xfrm>
              <a:prstGeom prst="rect">
                <a:avLst/>
              </a:prstGeom>
              <a:solidFill>
                <a:srgbClr val="F3F3F3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EAF662A-DD19-334C-9599-22E75D46F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41152"/>
                <a:ext cx="914400" cy="1143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C0D21A1-9B09-B24E-A6BA-4487BA0F4DB1}"/>
                  </a:ext>
                </a:extLst>
              </p:cNvPr>
              <p:cNvSpPr/>
              <p:nvPr/>
            </p:nvSpPr>
            <p:spPr>
              <a:xfrm>
                <a:off x="1646113" y="4769120"/>
                <a:ext cx="376264" cy="504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C0D21A1-9B09-B24E-A6BA-4487BA0F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13" y="4769120"/>
                <a:ext cx="376264" cy="50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43D5200-EB93-8349-AE71-70076C632ED0}"/>
                  </a:ext>
                </a:extLst>
              </p:cNvPr>
              <p:cNvSpPr/>
              <p:nvPr/>
            </p:nvSpPr>
            <p:spPr>
              <a:xfrm>
                <a:off x="1646113" y="4144379"/>
                <a:ext cx="376264" cy="5040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43D5200-EB93-8349-AE71-70076C632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13" y="4144379"/>
                <a:ext cx="376264" cy="504000"/>
              </a:xfrm>
              <a:prstGeom prst="rect">
                <a:avLst/>
              </a:prstGeom>
              <a:blipFill>
                <a:blip r:embed="rId12"/>
                <a:stretch>
                  <a:fillRect l="-1562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FF4C9FD4-1EA3-934B-AFBC-1FFA2F9196FA}"/>
              </a:ext>
            </a:extLst>
          </p:cNvPr>
          <p:cNvSpPr txBox="1"/>
          <p:nvPr/>
        </p:nvSpPr>
        <p:spPr>
          <a:xfrm flipH="1">
            <a:off x="609600" y="5311861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 x 2h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31C3F9-2604-7146-8EFD-24006E75CA5B}"/>
              </a:ext>
            </a:extLst>
          </p:cNvPr>
          <p:cNvSpPr/>
          <p:nvPr/>
        </p:nvSpPr>
        <p:spPr>
          <a:xfrm>
            <a:off x="2951335" y="4141152"/>
            <a:ext cx="277091" cy="1143000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28AE56-8AD1-D54F-8FCB-A7122E9916B3}"/>
              </a:ext>
            </a:extLst>
          </p:cNvPr>
          <p:cNvSpPr/>
          <p:nvPr/>
        </p:nvSpPr>
        <p:spPr>
          <a:xfrm>
            <a:off x="2889342" y="5317453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2h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E1D9389-51EE-A644-B009-86EBFB22A75B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1998921" y="4712652"/>
            <a:ext cx="95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2CDBE0-04DB-9B49-B19A-F04D6E840DBE}"/>
              </a:ext>
            </a:extLst>
          </p:cNvPr>
          <p:cNvSpPr/>
          <p:nvPr/>
        </p:nvSpPr>
        <p:spPr>
          <a:xfrm>
            <a:off x="3327672" y="4141152"/>
            <a:ext cx="999126" cy="1148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7BDBBC4-2D84-4B4F-BBEA-4580FE4C9483}"/>
                  </a:ext>
                </a:extLst>
              </p:cNvPr>
              <p:cNvSpPr/>
              <p:nvPr/>
            </p:nvSpPr>
            <p:spPr>
              <a:xfrm>
                <a:off x="4986670" y="4141152"/>
                <a:ext cx="287079" cy="1148736"/>
              </a:xfrm>
              <a:prstGeom prst="rect">
                <a:avLst/>
              </a:prstGeom>
              <a:solidFill>
                <a:srgbClr val="FFF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7BDBBC4-2D84-4B4F-BBEA-4580FE4C9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0" y="4141152"/>
                <a:ext cx="287079" cy="1148736"/>
              </a:xfrm>
              <a:prstGeom prst="rect">
                <a:avLst/>
              </a:prstGeom>
              <a:blipFill>
                <a:blip r:embed="rId13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4DAF7DE-73A8-0A46-A883-1E506E1290E8}"/>
              </a:ext>
            </a:extLst>
          </p:cNvPr>
          <p:cNvCxnSpPr>
            <a:cxnSpLocks/>
            <a:stCxn id="103" idx="3"/>
            <a:endCxn id="104" idx="1"/>
          </p:cNvCxnSpPr>
          <p:nvPr/>
        </p:nvCxnSpPr>
        <p:spPr>
          <a:xfrm>
            <a:off x="4326798" y="4715520"/>
            <a:ext cx="65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BA891A9-B26E-E74D-894A-9A18931D125B}"/>
                  </a:ext>
                </a:extLst>
              </p:cNvPr>
              <p:cNvSpPr/>
              <p:nvPr/>
            </p:nvSpPr>
            <p:spPr>
              <a:xfrm>
                <a:off x="511661" y="5628339"/>
                <a:ext cx="2521527" cy="51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BA891A9-B26E-E74D-894A-9A18931D1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1" y="5628339"/>
                <a:ext cx="2521527" cy="512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FA422D3-C4CC-D944-AC03-6CB6922CCD4F}"/>
                  </a:ext>
                </a:extLst>
              </p:cNvPr>
              <p:cNvSpPr/>
              <p:nvPr/>
            </p:nvSpPr>
            <p:spPr>
              <a:xfrm>
                <a:off x="5596723" y="5628339"/>
                <a:ext cx="3411255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charset="0"/>
                        </a:rPr>
                        <m:t>𝑧</m:t>
                      </m:r>
                      <m:r>
                        <a:rPr lang="en-US" sz="2000" i="1">
                          <a:latin typeface="Cambria Math" charset="0"/>
                        </a:rPr>
                        <m:t>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FA422D3-C4CC-D944-AC03-6CB6922CC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23" y="5628339"/>
                <a:ext cx="3411255" cy="413831"/>
              </a:xfrm>
              <a:prstGeom prst="rect">
                <a:avLst/>
              </a:prstGeom>
              <a:blipFill>
                <a:blip r:embed="rId1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5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C202-7DC9-AD4D-B15A-F5FA9A6B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8FDA-FCC6-D94D-9435-C4A3C755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6486A-E16F-2C47-AEBD-5E2CC5D6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0" y="2781939"/>
            <a:ext cx="5175484" cy="3597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D6D11F-C208-0745-8C60-B50BE6170CE4}"/>
                  </a:ext>
                </a:extLst>
              </p:cNvPr>
              <p:cNvSpPr txBox="1"/>
              <p:nvPr/>
            </p:nvSpPr>
            <p:spPr>
              <a:xfrm>
                <a:off x="314632" y="507961"/>
                <a:ext cx="7361812" cy="2003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Merge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into one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forget-and-input (update) gate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: reset gate: when off (i.e., equals zero), </a:t>
                </a:r>
                <a:r>
                  <a:rPr lang="en-US" sz="2000" dirty="0"/>
                  <a:t>as if it is reading the first symbol from a sequence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: combining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 output gate;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outputted every time</a:t>
                </a:r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D6D11F-C208-0745-8C60-B50BE6170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2" y="507961"/>
                <a:ext cx="7361812" cy="2003434"/>
              </a:xfrm>
              <a:prstGeom prst="rect">
                <a:avLst/>
              </a:prstGeom>
              <a:blipFill>
                <a:blip r:embed="rId3"/>
                <a:stretch>
                  <a:fillRect l="-690" t="-1258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E5C014-3AD7-4245-871C-A72ED2FF4B6C}"/>
                  </a:ext>
                </a:extLst>
              </p:cNvPr>
              <p:cNvSpPr/>
              <p:nvPr/>
            </p:nvSpPr>
            <p:spPr>
              <a:xfrm>
                <a:off x="4193312" y="3957046"/>
                <a:ext cx="505331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E5C014-3AD7-4245-871C-A72ED2FF4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12" y="3957046"/>
                <a:ext cx="505331" cy="322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7F46C9F-FC48-DA4A-BFFC-63AACAF82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3120" y="3868502"/>
                <a:ext cx="3411255" cy="18549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latin typeface="Cambria Math" charset="0"/>
                        </a:rPr>
                        <m:t>𝑧</m:t>
                      </m:r>
                      <m:r>
                        <a:rPr lang="en-US" sz="2000" i="1">
                          <a:latin typeface="Cambria Math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7F46C9F-FC48-DA4A-BFFC-63AACAF82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3120" y="3868502"/>
                <a:ext cx="3411255" cy="1854965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0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8872"/>
            <a:ext cx="8229600" cy="738765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pattern mining by SVM/logistic regression/decision trees/NN/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7455"/>
            <a:ext cx="8229600" cy="3978708"/>
          </a:xfrm>
        </p:spPr>
        <p:txBody>
          <a:bodyPr>
            <a:normAutofit fontScale="92500"/>
          </a:bodyPr>
          <a:lstStyle/>
          <a:p>
            <a:r>
              <a:rPr lang="en-US" dirty="0"/>
              <a:t>The “sequential” info has to be encoded into the feature manually</a:t>
            </a:r>
          </a:p>
          <a:p>
            <a:r>
              <a:rPr lang="en-US" dirty="0"/>
              <a:t>E.g.,	</a:t>
            </a:r>
          </a:p>
          <a:p>
            <a:pPr lvl="1"/>
            <a:r>
              <a:rPr lang="en-US" dirty="0"/>
              <a:t>Stock market: use the price of yesterday, last 3 days, last week, etc. as the features to predict today’s price</a:t>
            </a:r>
          </a:p>
          <a:p>
            <a:pPr lvl="1"/>
            <a:r>
              <a:rPr lang="en-US" dirty="0"/>
              <a:t>Grammar parser: use the predicted POS of the next word and the predicted POS of the previous word as the features to predict the POS of the current word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A239-2983-BB41-A3BC-641E9FAC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3A7B-98BE-E240-A899-60D838E07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 certain tasks, seeing “future” inputs is reasonable</a:t>
            </a:r>
          </a:p>
          <a:p>
            <a:pPr lvl="1"/>
            <a:r>
              <a:rPr lang="en-US" dirty="0"/>
              <a:t>E.g., when translating from English to Chinese, we don’t translate word-by-word; we read the entire sentence (or paragraph) and translate</a:t>
            </a:r>
          </a:p>
          <a:p>
            <a:pPr lvl="2"/>
            <a:r>
              <a:rPr lang="en-US" dirty="0"/>
              <a:t>“Previous” words and “future words” together influence the selection of the current word</a:t>
            </a:r>
          </a:p>
          <a:p>
            <a:r>
              <a:rPr lang="en-US" dirty="0"/>
              <a:t>Bidirectional RNN</a:t>
            </a:r>
          </a:p>
          <a:p>
            <a:pPr lvl="1"/>
            <a:r>
              <a:rPr lang="en-US" dirty="0"/>
              <a:t>Run a RNN from left to right</a:t>
            </a:r>
          </a:p>
          <a:p>
            <a:pPr lvl="1"/>
            <a:r>
              <a:rPr lang="en-US" dirty="0"/>
              <a:t>Run another RNN from right to left</a:t>
            </a:r>
          </a:p>
          <a:p>
            <a:pPr lvl="1"/>
            <a:r>
              <a:rPr lang="en-US" dirty="0"/>
              <a:t>Combine (e.g., concatenate) their outputs at each time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6AD5-824F-ED47-BDD7-D6C6B175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8370B-7E2A-0A43-9367-0C2E9CB6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246-C389-2445-BB4B-AC946A3C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00D6FE-B373-8845-85AE-024181340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08998"/>
            <a:ext cx="8229600" cy="2908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B4E6-4F97-7443-9F2B-3523A2F6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C65E-F3DE-A54A-A061-311BDD77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AD1C-182B-4542-89F3-3A98747F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94FA6-343B-1D40-8AE5-4E1D3B5CC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32926"/>
            <a:ext cx="8229600" cy="30605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0357C-56BC-DB4D-A27A-12071CBB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FF8FD-3612-2348-9F45-98DA485D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55CB-6319-2447-BC6E-313CACC5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409B-AA73-A241-BB3C-95D329AB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Stacked 1D convolution layers</a:t>
            </a:r>
          </a:p>
          <a:p>
            <a:r>
              <a:rPr lang="en-US" dirty="0"/>
              <a:t>Doubling the dilation rate (how spread apart each neuron’s inputs are) at each layer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convolutional layer gets 2 time steps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convolutional layer gets 4 time steps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convolutional layer gets 8 time steps</a:t>
            </a:r>
          </a:p>
          <a:p>
            <a:r>
              <a:rPr lang="en-US" dirty="0"/>
              <a:t>Overall, lower layers learn short-term patterns; higher layers learn long-term patterns</a:t>
            </a:r>
          </a:p>
          <a:p>
            <a:r>
              <a:rPr lang="en-US" dirty="0"/>
              <a:t>Efficiently process large sequences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1C83-7117-B44F-A69D-46F4AFD4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30AFF-50CC-474B-8009-0BC4B15E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3C1A-26F1-D245-8298-EAA680C3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62FCC-27BA-B64D-B390-170140AA50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Greedily output the most likely word at every time step may not be an optimal result</a:t>
                </a:r>
              </a:p>
              <a:p>
                <a:r>
                  <a:rPr lang="en-US" dirty="0"/>
                  <a:t>Beam search keeps track of a short list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most promising candidates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“beam width”)</a:t>
                </a:r>
              </a:p>
              <a:p>
                <a:pPr lvl="1"/>
                <a:r>
                  <a:rPr lang="en-US" dirty="0"/>
                  <a:t>Extend each candidate by one token and keep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most promising candidate for each extension</a:t>
                </a:r>
              </a:p>
              <a:p>
                <a:pPr lvl="1"/>
                <a:r>
                  <a:rPr lang="en-US" dirty="0"/>
                  <a:t>Keep 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most promising candidates out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candidates</a:t>
                </a:r>
              </a:p>
              <a:p>
                <a:pPr lvl="1"/>
                <a:r>
                  <a:rPr lang="en-US" dirty="0"/>
                  <a:t>Repeat the above two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62FCC-27BA-B64D-B390-170140AA5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2521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F5F9-38AC-D046-8FE9-AF0E2793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485B-4301-5348-AC43-D3B40654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0820-6936-984D-9E1B-A5614D3C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French to English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54710-1F1F-2648-8DC7-17764F8F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Jane </a:t>
            </a:r>
            <a:r>
              <a:rPr lang="en-US" dirty="0" err="1"/>
              <a:t>visite</a:t>
            </a:r>
            <a:r>
              <a:rPr lang="en-US" dirty="0"/>
              <a:t> </a:t>
            </a:r>
            <a:r>
              <a:rPr lang="en-US" dirty="0" err="1"/>
              <a:t>l’Afrique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septembre</a:t>
            </a:r>
            <a:endParaRPr lang="en-US" dirty="0"/>
          </a:p>
          <a:p>
            <a:r>
              <a:rPr lang="en-US" dirty="0"/>
              <a:t>Steps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Out of 10,000 possible English words as the beginning, select the top 3</a:t>
            </a:r>
          </a:p>
          <a:p>
            <a:pPr marL="1371600" lvl="2" indent="-514350"/>
            <a:r>
              <a:rPr lang="en-US" dirty="0"/>
              <a:t>[In, Jane, September]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Extend each candidate’s top 3 candidates</a:t>
            </a:r>
          </a:p>
          <a:p>
            <a:pPr marL="1371600" lvl="2" indent="-514350"/>
            <a:r>
              <a:rPr lang="en-US" dirty="0"/>
              <a:t>[In [September, the, this]]</a:t>
            </a:r>
          </a:p>
          <a:p>
            <a:pPr marL="1371600" lvl="2" indent="-514350"/>
            <a:r>
              <a:rPr lang="en-US" dirty="0"/>
              <a:t>[Jane [is, wants, will]]</a:t>
            </a:r>
          </a:p>
          <a:p>
            <a:pPr marL="1371600" lvl="2" indent="-514350"/>
            <a:r>
              <a:rPr lang="en-US" dirty="0"/>
              <a:t>[September [is, seems, will]]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top 3 among them</a:t>
            </a:r>
          </a:p>
          <a:p>
            <a:pPr marL="1371600" lvl="2" indent="-514350"/>
            <a:r>
              <a:rPr lang="en-US" dirty="0"/>
              <a:t>[In September], [Jane is], [Jane will]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0A223-DDA9-554E-AA24-397738FE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7BAA1-079E-4A4A-A43C-F51D2D30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7D414-6F60-A247-BEC8-EE19CD021576}"/>
              </a:ext>
            </a:extLst>
          </p:cNvPr>
          <p:cNvSpPr/>
          <p:nvPr/>
        </p:nvSpPr>
        <p:spPr>
          <a:xfrm>
            <a:off x="457199" y="6126163"/>
            <a:ext cx="8229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example is taken from </a:t>
            </a:r>
            <a:r>
              <a:rPr lang="en-US" dirty="0">
                <a:hlinkClick r:id="rId2"/>
              </a:rPr>
              <a:t>https://medium.com/@dhartidhami/beam-search-in-seq2seq-model-7606d55b21a5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16036" y="1886727"/>
            <a:ext cx="5070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“Vanilla” neural network (based on the definition in “The Elements of Statistical Learning”)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 single hidden layer back-propagation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a.k.a., single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1443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8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1306</TotalTime>
  <Words>1080</Words>
  <Application>Microsoft Macintosh PowerPoint</Application>
  <PresentationFormat>On-screen Show (4:3)</PresentationFormat>
  <Paragraphs>215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hhchen</vt:lpstr>
      <vt:lpstr>Recurrent neural network</vt:lpstr>
      <vt:lpstr>Sequential pattern mining</vt:lpstr>
      <vt:lpstr>Sequential pattern mining by SVM/logistic regression/decision trees/NN/…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character-level Language Model – training </vt:lpstr>
      <vt:lpstr>Example: character-level Language Model – test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Gated recurrent unit (GRU)</vt:lpstr>
      <vt:lpstr>PowerPoint Presentation</vt:lpstr>
      <vt:lpstr>Bidirectional RNN</vt:lpstr>
      <vt:lpstr>Bidirectional RNN</vt:lpstr>
      <vt:lpstr>PowerPoint Presentation</vt:lpstr>
      <vt:lpstr>WaveNet</vt:lpstr>
      <vt:lpstr>WaveNet structure</vt:lpstr>
      <vt:lpstr>Beam search</vt:lpstr>
      <vt:lpstr>Example: French to English translation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Microsoft Office User</cp:lastModifiedBy>
  <cp:revision>344</cp:revision>
  <dcterms:created xsi:type="dcterms:W3CDTF">2017-07-18T04:01:26Z</dcterms:created>
  <dcterms:modified xsi:type="dcterms:W3CDTF">2020-12-21T23:32:40Z</dcterms:modified>
</cp:coreProperties>
</file>